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notesMasterIdLst>
    <p:notesMasterId r:id="rId22"/>
  </p:notesMasterIdLst>
  <p:sldIdLst>
    <p:sldId id="351" r:id="rId2"/>
    <p:sldId id="352" r:id="rId3"/>
    <p:sldId id="353" r:id="rId4"/>
    <p:sldId id="354" r:id="rId5"/>
    <p:sldId id="355" r:id="rId6"/>
    <p:sldId id="361" r:id="rId7"/>
    <p:sldId id="370" r:id="rId8"/>
    <p:sldId id="356" r:id="rId9"/>
    <p:sldId id="365" r:id="rId10"/>
    <p:sldId id="366" r:id="rId11"/>
    <p:sldId id="367" r:id="rId12"/>
    <p:sldId id="368" r:id="rId13"/>
    <p:sldId id="357" r:id="rId14"/>
    <p:sldId id="369" r:id="rId15"/>
    <p:sldId id="358" r:id="rId16"/>
    <p:sldId id="359" r:id="rId17"/>
    <p:sldId id="360" r:id="rId18"/>
    <p:sldId id="362" r:id="rId19"/>
    <p:sldId id="364" r:id="rId20"/>
    <p:sldId id="3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A19A460-76F5-4A12-8644-307F8AB94448}">
          <p14:sldIdLst/>
        </p14:section>
        <p14:section name="Seção sem Título" id="{B8C70EB6-416D-42FB-B097-AA1F93363CEC}">
          <p14:sldIdLst>
            <p14:sldId id="351"/>
            <p14:sldId id="352"/>
            <p14:sldId id="353"/>
            <p14:sldId id="354"/>
            <p14:sldId id="355"/>
            <p14:sldId id="361"/>
            <p14:sldId id="370"/>
            <p14:sldId id="356"/>
            <p14:sldId id="365"/>
            <p14:sldId id="366"/>
            <p14:sldId id="367"/>
            <p14:sldId id="368"/>
            <p14:sldId id="357"/>
            <p14:sldId id="369"/>
            <p14:sldId id="358"/>
            <p14:sldId id="359"/>
            <p14:sldId id="360"/>
            <p14:sldId id="362"/>
            <p14:sldId id="364"/>
            <p14:sldId id="363"/>
          </p14:sldIdLst>
        </p14:section>
        <p14:section name="Seção sem Título" id="{FC791BF4-A30D-4CF7-BDEE-95324DD64D22}">
          <p14:sldIdLst/>
        </p14:section>
        <p14:section name="Seção sem Título" id="{F16B1668-2A0B-4E45-B082-7F6554D0C5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B7F81-8A2B-4FEF-9FD0-F65C7AC033E6}" type="datetimeFigureOut">
              <a:rPr lang="pt-BR" smtClean="0"/>
              <a:t>24/05/2022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5B69A-2AED-4F9C-B741-13F8464422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55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779911" y="1169931"/>
            <a:ext cx="6419780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1201" y="533401"/>
            <a:ext cx="8206284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200" y="3843868"/>
            <a:ext cx="6605667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0A7D1-DDF2-4EED-9CEB-EEE6FD57A539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70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4495800"/>
            <a:ext cx="8739823" cy="1524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11200" y="533400"/>
            <a:ext cx="107696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16003" y="3843867"/>
            <a:ext cx="9708443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73F1-42A9-48DD-8280-F105C78C8EAD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2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533400"/>
            <a:ext cx="107696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4114800"/>
            <a:ext cx="8511403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71DA-227D-4A02-BFAC-FF0E5A32F6C4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880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711" y="533400"/>
            <a:ext cx="9146383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22401" y="3429000"/>
            <a:ext cx="8536623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1" y="4301070"/>
            <a:ext cx="8509815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BAC0-67D5-4659-996E-F17F5D083475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1" y="710624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61601" y="2768601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999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3429000"/>
            <a:ext cx="8509815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5132981"/>
            <a:ext cx="8511403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AEA8C-3745-4484-89DC-7C2E8D7B327A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82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712" y="533400"/>
            <a:ext cx="9146381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1201" y="3886200"/>
            <a:ext cx="8509815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4953000"/>
            <a:ext cx="8509813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D47F-7DCA-44AB-B7F9-5921BB0B154E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1" y="710624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61601" y="2768601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5591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533400"/>
            <a:ext cx="10034211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1201" y="3928534"/>
            <a:ext cx="8509815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" y="4766736"/>
            <a:ext cx="8509813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5247-B438-45BD-9F6B-6405E08D7329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37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4495800"/>
            <a:ext cx="8739823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1" y="533401"/>
            <a:ext cx="8739823" cy="376767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C642-6390-4299-B38D-56A680E1461D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454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5208" y="533400"/>
            <a:ext cx="2725592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533400"/>
            <a:ext cx="7800016" cy="5486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6A16-2D44-4310-81C1-75318389197D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46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44DD-FFAA-475B-8431-8CF20BD314B7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42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nte Título Fundo Limp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9032D-4427-482C-AA68-51823AFCC810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 dirty="0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 dirty="0">
              <a:solidFill>
                <a:srgbClr val="146194">
                  <a:lumMod val="50000"/>
                </a:srgb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1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1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4495800"/>
            <a:ext cx="8739823" cy="1524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1" y="533400"/>
            <a:ext cx="8739823" cy="3767670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246-CB7B-421D-A713-77DD032F82E2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80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981200"/>
            <a:ext cx="8536624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1" y="4487334"/>
            <a:ext cx="8536623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5B4C-0A10-471B-9171-A51FFD992318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84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4495800"/>
            <a:ext cx="8739823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711201" y="533401"/>
            <a:ext cx="5266623" cy="3767667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6216483" y="533400"/>
            <a:ext cx="5264317" cy="37592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D3A32-89B1-4EC1-8916-4E70E99F4311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001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4495800"/>
            <a:ext cx="8739823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2" y="533400"/>
            <a:ext cx="4955821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1199" y="1143001"/>
            <a:ext cx="5260623" cy="3158067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3355" y="566738"/>
            <a:ext cx="501873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483" y="1143000"/>
            <a:ext cx="5275607" cy="314960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4E18D-23F7-414D-85E4-3476999F7195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60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4495800"/>
            <a:ext cx="8739823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154C-24A2-4AE2-96E7-467A3C8D5859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6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2BDF-5741-4488-BB15-18A290D432C6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85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889" y="533400"/>
            <a:ext cx="42672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199" y="533400"/>
            <a:ext cx="5918340" cy="54864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4889" y="2209803"/>
            <a:ext cx="42672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83A1-5454-4F70-9A9F-FB6A8548F0E5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76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4400" y="1447800"/>
            <a:ext cx="4751011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016000" y="914400"/>
            <a:ext cx="4374632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94704" y="2743200"/>
            <a:ext cx="4752297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734F-F7EC-40B2-97C4-EB0FC0F98E48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1200" y="6172201"/>
            <a:ext cx="7748965" cy="365125"/>
          </a:xfrm>
        </p:spPr>
        <p:txBody>
          <a:bodyPr/>
          <a:lstStyle/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7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894234" y="3894668"/>
            <a:ext cx="3293941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1201" y="4495800"/>
            <a:ext cx="8739823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1" y="533401"/>
            <a:ext cx="8739823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994" y="6172204"/>
            <a:ext cx="1600617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7BF3B0F-1BF7-491F-973F-E4A8EB01490F}" type="datetime1">
              <a:rPr lang="pt-BR" smtClean="0">
                <a:solidFill>
                  <a:srgbClr val="146194">
                    <a:lumMod val="50000"/>
                  </a:srgbClr>
                </a:solidFill>
              </a:rPr>
              <a:t>24/05/2022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172201"/>
            <a:ext cx="7748965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pt-BR" smtClean="0">
                <a:solidFill>
                  <a:srgbClr val="146194">
                    <a:lumMod val="50000"/>
                  </a:srgbClr>
                </a:solidFill>
              </a:rPr>
              <a:t>   Instrutor: Maj  Espíndola</a:t>
            </a:r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5902" y="5578479"/>
            <a:ext cx="1142543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‹nº›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966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27648" y="2852936"/>
            <a:ext cx="6543902" cy="1374598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Disciplina:</a:t>
            </a:r>
            <a:br>
              <a:rPr lang="pt-BR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RELAÇÕES INTERPESSOAIS</a:t>
            </a:r>
            <a:endParaRPr lang="pt-BR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20453" y="1008747"/>
            <a:ext cx="6751097" cy="62122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0"/>
              </a:spcBef>
              <a:defRPr/>
            </a:pPr>
            <a:r>
              <a:rPr lang="pt-BR" sz="1500" dirty="0">
                <a:solidFill>
                  <a:prstClr val="black"/>
                </a:solidFill>
                <a:effectLst/>
              </a:rPr>
              <a:t>POLÍCIA MILITAR DO ESTADO DO  AMAPÁ</a:t>
            </a:r>
          </a:p>
          <a:p>
            <a:pPr defTabSz="685800">
              <a:spcBef>
                <a:spcPts val="0"/>
              </a:spcBef>
              <a:defRPr/>
            </a:pPr>
            <a:r>
              <a:rPr lang="pt-BR" sz="1500" dirty="0">
                <a:solidFill>
                  <a:prstClr val="black"/>
                </a:solidFill>
                <a:effectLst/>
              </a:rPr>
              <a:t>CENTRO DE FORMAÇÃO E APERFEIÇOAMENTO</a:t>
            </a:r>
            <a:endParaRPr lang="en-US" sz="1500" dirty="0">
              <a:solidFill>
                <a:prstClr val="black"/>
              </a:solidFill>
              <a:effectLst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720453" y="5116332"/>
            <a:ext cx="7254215" cy="31061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1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3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5" name="Retângulo 4"/>
          <p:cNvSpPr/>
          <p:nvPr/>
        </p:nvSpPr>
        <p:spPr>
          <a:xfrm>
            <a:off x="596146" y="2337412"/>
            <a:ext cx="112576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Relacionamento Interpessoal Pessoal se refere a forma como lidamos com as pessoas mais próximas do nosso convívio, como familiares, amigos e parceiros.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tipo de relacionamento interpessoal que abarca os comportamentos que temos diante dessas relações.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alicerce para várias características comportamentais que apresentamos no decorrer da nossa vida.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Relacionamento interpessoal pessoal</a:t>
            </a: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10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0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5" name="Retângulo 4"/>
          <p:cNvSpPr/>
          <p:nvPr/>
        </p:nvSpPr>
        <p:spPr>
          <a:xfrm>
            <a:off x="596146" y="1943123"/>
            <a:ext cx="112576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O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Relacionamento Interpessoal Profissional se </a:t>
            </a: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alude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às interações que </a:t>
            </a: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ocorrem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ambiente de trabalho. </a:t>
            </a:r>
          </a:p>
          <a:p>
            <a:pPr algn="just"/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Hoje em dia,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relações profissionais são tão importantes quanto as pessoais. Afinal, é comum que passemos pelo menos oito horas por dia no ambiente de trabalho.  </a:t>
            </a: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em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função disso, o fato de saber se relacionar e interagir com outros profissionais no cotidiano é uma habilidade cada vez mais essencial para o mercado de trabalho. 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Ou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seja, investir nas relações interpessoais </a:t>
            </a:r>
            <a:r>
              <a:rPr lang="pt-BR" sz="2800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indispensável para o crescimento e desenvolvimento profissional.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Relacionamento interpessoal profissional</a:t>
            </a: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11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0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5" name="Retângulo 4"/>
          <p:cNvSpPr/>
          <p:nvPr/>
        </p:nvSpPr>
        <p:spPr>
          <a:xfrm>
            <a:off x="596146" y="1943123"/>
            <a:ext cx="11257613" cy="3677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as novas tecnologias e a presença cada vez mais marcante do digital, o Relacionamento Interpessoal Virtual tornou-se muito relevante no atual contexto.</a:t>
            </a:r>
          </a:p>
          <a:p>
            <a:pPr algn="just">
              <a:lnSpc>
                <a:spcPct val="150000"/>
              </a:lnSpc>
            </a:pPr>
            <a:r>
              <a:rPr lang="pt-BR" sz="2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Nesses </a:t>
            </a:r>
            <a:r>
              <a:rPr lang="pt-BR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ambientes, é possível se deparar com indivíduos que muitas vezes possuem pontos de vista diferentes.</a:t>
            </a:r>
          </a:p>
          <a:p>
            <a:pPr algn="just">
              <a:lnSpc>
                <a:spcPct val="150000"/>
              </a:lnSpc>
            </a:pPr>
            <a:r>
              <a:rPr lang="pt-BR" sz="2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Portanto</a:t>
            </a:r>
            <a:r>
              <a:rPr lang="pt-BR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saber conviver e respeitar opiniões adversas faz parte da essência do Relacionamento Interpessoal Virtual.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Relacionamento interpessoal virtual</a:t>
            </a: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12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91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5" name="Retângulo 4"/>
          <p:cNvSpPr/>
          <p:nvPr/>
        </p:nvSpPr>
        <p:spPr>
          <a:xfrm>
            <a:off x="714722" y="1873209"/>
            <a:ext cx="106449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8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Empresas são os resultados de pessoas. </a:t>
            </a:r>
          </a:p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Como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tal, </a:t>
            </a:r>
            <a:r>
              <a:rPr lang="pt-BR" sz="28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quanto melhor for à relação dos colaboradores de uma organização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mais produtiva será a sua convivência. Profissionais que fazem parte de </a:t>
            </a:r>
            <a:r>
              <a:rPr lang="pt-BR" sz="28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grupos harmônicos trabalham em maior sintonia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também, pois se conhecem e se respeitam mutuamente, o que torna o desempenho individual e o </a:t>
            </a:r>
            <a:r>
              <a:rPr lang="pt-BR" sz="28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trabalho em equipe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muito mais proveitoso.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Relacionamento Interpessoal no Trabalho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13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2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5" name="Retângulo 4"/>
          <p:cNvSpPr/>
          <p:nvPr/>
        </p:nvSpPr>
        <p:spPr>
          <a:xfrm>
            <a:off x="714722" y="1873209"/>
            <a:ext cx="10644940" cy="196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chemeClr val="bg1"/>
                </a:solidFill>
              </a:rPr>
              <a:t>	</a:t>
            </a: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Agora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você já sabe o que é e quais são os tipos de relacionamento interpessoal, vamos trazer algumas dicas para aperfeiçoar essa habilidade no mercado de </a:t>
            </a: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trabalho: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Dicas para se manter um bom Relacionamento </a:t>
            </a: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Interpessoal no Trabalho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14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14721" y="3974449"/>
            <a:ext cx="55511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Trabalhe o relacionamento intrapessoal;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Pratique a escuta ativa;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Mantenha uma atitude positiva;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Seja respeitoso;</a:t>
            </a:r>
          </a:p>
        </p:txBody>
      </p:sp>
      <p:sp>
        <p:nvSpPr>
          <p:cNvPr id="9" name="Retângulo 8"/>
          <p:cNvSpPr/>
          <p:nvPr/>
        </p:nvSpPr>
        <p:spPr>
          <a:xfrm>
            <a:off x="7262541" y="3837721"/>
            <a:ext cx="40971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Saiba fazer críticas;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Reconheça seus erros;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Estabeleça limites;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8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grupos e as Relações Humanas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960231" y="1685866"/>
            <a:ext cx="5023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vivemos em grupos: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233245" y="2686555"/>
            <a:ext cx="2600722" cy="301436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pt-BR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Família;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pt-BR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Trabalho;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pt-BR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Amigos;</a:t>
            </a:r>
            <a:endParaRPr lang="pt-BR" sz="3200" dirty="0"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864838" y="2686555"/>
            <a:ext cx="29473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Estudos;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Igreja;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15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8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GRUPOS: São caracterizados pela INTERAÇÂO e UNIDADE, e reúnem-se por vários motivos:</a:t>
            </a:r>
          </a:p>
        </p:txBody>
      </p:sp>
      <p:sp>
        <p:nvSpPr>
          <p:cNvPr id="5" name="Retângulo 4"/>
          <p:cNvSpPr/>
          <p:nvPr/>
        </p:nvSpPr>
        <p:spPr>
          <a:xfrm>
            <a:off x="2097749" y="2057875"/>
            <a:ext cx="722727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uma razão (objetivo) comum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normas e valores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Formando 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 estrutura organizacional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afinidade; etc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16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5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 um grupo nota-se vários comportamentos QUE PREJUDICAM AS RELAÇÕES:</a:t>
            </a:r>
          </a:p>
        </p:txBody>
      </p:sp>
      <p:sp>
        <p:nvSpPr>
          <p:cNvPr id="3" name="Retângulo 2"/>
          <p:cNvSpPr/>
          <p:nvPr/>
        </p:nvSpPr>
        <p:spPr>
          <a:xfrm>
            <a:off x="2426676" y="2056136"/>
            <a:ext cx="6096000" cy="3709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Agressividade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Pouco 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Indiferença;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Esnobismo;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Formação 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“panelinha”; etc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17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3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3" name="Retângulo 2"/>
          <p:cNvSpPr/>
          <p:nvPr/>
        </p:nvSpPr>
        <p:spPr>
          <a:xfrm>
            <a:off x="4335622" y="2792682"/>
            <a:ext cx="36477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VÍDEO</a:t>
            </a: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convivência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18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251510" y="3783979"/>
            <a:ext cx="5816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https://www.youtube.com/watch?v=Bn3wZcDTLlg</a:t>
            </a:r>
          </a:p>
        </p:txBody>
      </p:sp>
    </p:spTree>
    <p:extLst>
      <p:ext uri="{BB962C8B-B14F-4D97-AF65-F5344CB8AC3E}">
        <p14:creationId xmlns:p14="http://schemas.microsoft.com/office/powerpoint/2010/main" val="254742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19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375759"/>
              </p:ext>
            </p:extLst>
          </p:nvPr>
        </p:nvGraphicFramePr>
        <p:xfrm>
          <a:off x="92075" y="92075"/>
          <a:ext cx="13525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Objeto de Shell de Gerenciador" showAsIcon="1" r:id="rId3" imgW="1352880" imgH="513720" progId="Package">
                  <p:embed/>
                </p:oleObj>
              </mc:Choice>
              <mc:Fallback>
                <p:oleObj name="Objeto de Shell de Gerenciador" showAsIcon="1" r:id="rId3" imgW="1352880" imgH="513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3525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806837"/>
              </p:ext>
            </p:extLst>
          </p:nvPr>
        </p:nvGraphicFramePr>
        <p:xfrm>
          <a:off x="629587" y="794480"/>
          <a:ext cx="10037050" cy="464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Objeto de Shell de Gerenciador" showAsIcon="1" r:id="rId5" imgW="1352880" imgH="513720" progId="Package">
                  <p:embed/>
                </p:oleObj>
              </mc:Choice>
              <mc:Fallback>
                <p:oleObj name="Objeto de Shell de Gerenciador" showAsIcon="1" r:id="rId5" imgW="1352880" imgH="513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9587" y="794480"/>
                        <a:ext cx="10037050" cy="464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3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596554" y="5591116"/>
            <a:ext cx="2905653" cy="45799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5" name="Retângulo 4"/>
          <p:cNvSpPr/>
          <p:nvPr/>
        </p:nvSpPr>
        <p:spPr>
          <a:xfrm>
            <a:off x="3623093" y="2484169"/>
            <a:ext cx="4483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UNIDADE I</a:t>
            </a:r>
          </a:p>
          <a:p>
            <a:pPr algn="ctr"/>
            <a:endParaRPr lang="pt-BR" sz="4000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AULA 1</a:t>
            </a:r>
            <a:endParaRPr lang="pt-BR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0365902" y="5593469"/>
            <a:ext cx="1142543" cy="669925"/>
          </a:xfrm>
        </p:spPr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2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74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5101618" y="4010355"/>
            <a:ext cx="2113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>
                <a:solidFill>
                  <a:schemeClr val="bg1"/>
                </a:solidFill>
                <a:latin typeface="HelveticaNeueLT Pro 35 Th" panose="020B0403020202020204" pitchFamily="34" charset="0"/>
              </a:rPr>
              <a:t>PARA SERVIR E PROTEGER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997363" y="5611304"/>
            <a:ext cx="2197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NeueLT Pro 63 MdEx" panose="020B0707030502030204" pitchFamily="34" charset="0"/>
              </a:rPr>
              <a:t>WWW.PM.AP.GOV.BR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42" y="1234540"/>
            <a:ext cx="2676519" cy="265443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62" y="5158359"/>
            <a:ext cx="4903076" cy="384364"/>
          </a:xfrm>
          <a:prstGeom prst="rect">
            <a:avLst/>
          </a:prstGeom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532FE598-7756-10B8-C809-18A002666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7" y="260648"/>
            <a:ext cx="491067" cy="59629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20</a:t>
            </a:fld>
            <a:endParaRPr lang="pt-BR" dirty="0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1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578969" y="5843526"/>
            <a:ext cx="2929407" cy="38142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5" name="Retângulo 4"/>
          <p:cNvSpPr/>
          <p:nvPr/>
        </p:nvSpPr>
        <p:spPr>
          <a:xfrm>
            <a:off x="1213340" y="1880930"/>
            <a:ext cx="968189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Nesta aula veremos: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conceito de relacionamento interpessoal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Tipos de relações;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importância do relacionamento interpessoal </a:t>
            </a:r>
            <a:b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sociedade contemporânea;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grupos e as Relações 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Humanas</a:t>
            </a: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3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80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5" name="Retângulo 4"/>
          <p:cNvSpPr/>
          <p:nvPr/>
        </p:nvSpPr>
        <p:spPr>
          <a:xfrm>
            <a:off x="521291" y="2334728"/>
            <a:ext cx="1038117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conceito do âmbito da sociologia e da psicologia, que significa uma</a:t>
            </a: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ligação, conexão ou vínculo, </a:t>
            </a:r>
            <a:r>
              <a:rPr lang="pt-BR" sz="3200" b="1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relação entre duas ou mais pessoas</a:t>
            </a:r>
            <a:r>
              <a:rPr lang="pt-BR" sz="3200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 um determinado contexto. </a:t>
            </a:r>
          </a:p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85999" y="641811"/>
            <a:ext cx="79834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é Relacionamento </a:t>
            </a:r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interpessoal</a:t>
            </a:r>
          </a:p>
          <a:p>
            <a:pPr algn="ctr"/>
            <a:r>
              <a:rPr lang="pt-B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4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3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5" name="Retângulo 4"/>
          <p:cNvSpPr/>
          <p:nvPr/>
        </p:nvSpPr>
        <p:spPr>
          <a:xfrm>
            <a:off x="697138" y="2334728"/>
            <a:ext cx="103811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Melhora 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habilidades para cultivar boas relações e para o  desenvolvimento pessoal e profissional;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Exerce grande impacto no desenvolvimento e nos resultados, sendo responsável por ampliar os efeitos construtivos e 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destrutivos da sociedade;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33245" y="202196"/>
            <a:ext cx="79834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importância do relacionamento interpessoal </a:t>
            </a:r>
            <a:b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sociedade contemporânea</a:t>
            </a:r>
            <a:endParaRPr lang="pt-BR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5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6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saber lidar com as pessoas precisamos entender que existem as relações: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10152" y="2963493"/>
            <a:ext cx="798341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Intrapessoal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-     (relação com você mesmo)</a:t>
            </a:r>
          </a:p>
          <a:p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Interpessoal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-      (relação entre as pessoas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6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Relações</a:t>
            </a: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3200" b="1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ntrapessoal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94676" y="2282371"/>
            <a:ext cx="1101376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Também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conhecido como inteligência intrapessoal, é o tipo de relação que você estabelece consigo mesmo e com seus próprios sentimentos e aspirações.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Sua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premissa é baseada no </a:t>
            </a:r>
            <a:r>
              <a:rPr lang="pt-BR" sz="2800" b="1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autoconhecimento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no domínio próprio e a forma como o indivíduo se motiva continuamente – e como tudo isso permeia nossa vida pessoal e profissional.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7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2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5" name="Retângulo 4"/>
          <p:cNvSpPr/>
          <p:nvPr/>
        </p:nvSpPr>
        <p:spPr>
          <a:xfrm>
            <a:off x="714722" y="2055552"/>
            <a:ext cx="10381170" cy="297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 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meio corporativo (como a Polícia Militar) está associado à conduta do profissional de segurança pública diante de crises, conflitos, superação de obstáculos e a forma com que ele lida com diferentes perfis.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Relacionamento interpessoal</a:t>
            </a: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8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9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7983415" y="5843527"/>
            <a:ext cx="2683222" cy="5924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0"/>
              </a:spcBef>
              <a:defRPr/>
            </a:pPr>
            <a:r>
              <a:rPr lang="pt-BR" sz="105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INSTRUTOR: : MAJ RR ESPÍNDOLA</a:t>
            </a:r>
          </a:p>
        </p:txBody>
      </p:sp>
      <p:sp>
        <p:nvSpPr>
          <p:cNvPr id="5" name="Retângulo 4"/>
          <p:cNvSpPr/>
          <p:nvPr/>
        </p:nvSpPr>
        <p:spPr>
          <a:xfrm>
            <a:off x="1614133" y="3127894"/>
            <a:ext cx="79346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Relacionamento interpessoal Pessoal;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Relacionamento interpessoal profissional;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relacionamento interpessoal virtual.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33245" y="360458"/>
            <a:ext cx="7983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Tipos de Relacionamento interpessoal</a:t>
            </a: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F110-641B-477F-9901-7C41A4EDF192}" type="slidenum">
              <a:rPr lang="pt-BR" smtClean="0">
                <a:solidFill>
                  <a:srgbClr val="146194">
                    <a:lumMod val="50000"/>
                  </a:srgbClr>
                </a:solidFill>
              </a:rPr>
              <a:pPr/>
              <a:t>9</a:t>
            </a:fld>
            <a:endParaRPr lang="pt-BR">
              <a:solidFill>
                <a:srgbClr val="146194">
                  <a:lumMod val="50000"/>
                </a:srgb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779488" y="2091846"/>
            <a:ext cx="9887149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Atualmente, existem três tipos de relacionamento </a:t>
            </a:r>
            <a:r>
              <a:rPr lang="pt-BR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interpessoal: </a:t>
            </a:r>
            <a:endParaRPr lang="pt-BR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4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1561</TotalTime>
  <Words>473</Words>
  <Application>Microsoft Office PowerPoint</Application>
  <PresentationFormat>Widescreen</PresentationFormat>
  <Paragraphs>120</Paragraphs>
  <Slides>20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Century Gothic</vt:lpstr>
      <vt:lpstr>HelveticaNeueLT Pro 35 Th</vt:lpstr>
      <vt:lpstr>HelveticaNeueLT Pro 63 MdEx</vt:lpstr>
      <vt:lpstr>HelveticaNeueLT Pro 65 Md</vt:lpstr>
      <vt:lpstr>HelveticaNeueLT Pro 97 BlkCn</vt:lpstr>
      <vt:lpstr>Times New Roman</vt:lpstr>
      <vt:lpstr>Wingdings</vt:lpstr>
      <vt:lpstr>Wingdings 3</vt:lpstr>
      <vt:lpstr>Fatia</vt:lpstr>
      <vt:lpstr>Objeto de Shell de Gerenciador</vt:lpstr>
      <vt:lpstr>Pacote</vt:lpstr>
      <vt:lpstr>Disciplina: RELAÇÕES INTERPESSOAIS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RELAÇÔES INTERPESSOAIS</dc:title>
  <dc:creator>KIM RAY</dc:creator>
  <cp:lastModifiedBy>USER</cp:lastModifiedBy>
  <cp:revision>246</cp:revision>
  <dcterms:created xsi:type="dcterms:W3CDTF">2017-03-12T16:34:59Z</dcterms:created>
  <dcterms:modified xsi:type="dcterms:W3CDTF">2022-05-24T15:21:31Z</dcterms:modified>
</cp:coreProperties>
</file>